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8"/>
          <p:cNvSpPr>
            <a:spLocks noChangeArrowheads="1"/>
          </p:cNvSpPr>
          <p:nvPr/>
        </p:nvSpPr>
        <p:spPr bwMode="auto">
          <a:xfrm>
            <a:off x="1074474" y="44501"/>
            <a:ext cx="77123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薬事承認申請までの</a:t>
            </a:r>
            <a:r>
              <a:rPr lang="ja-JP" altLang="en-US" sz="3200" dirty="0" smtClean="0">
                <a:latin typeface="Calibri" pitchFamily="34" charset="0"/>
              </a:rPr>
              <a:t>ロードマップ</a:t>
            </a:r>
            <a:r>
              <a:rPr lang="ja-JP" altLang="en-US" sz="2400" dirty="0" smtClean="0">
                <a:latin typeface="Calibri" pitchFamily="34" charset="0"/>
              </a:rPr>
              <a:t>（先進⇒治験）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1520" y="1928802"/>
            <a:ext cx="2286016" cy="245600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試験名：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試験デザイン：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○群○○試験　　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期間：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～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・　被験者数：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結果の概要：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928926" y="1928801"/>
            <a:ext cx="2286016" cy="24560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・　試験名：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試験デザイン：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　○群</a:t>
            </a:r>
            <a:r>
              <a:rPr lang="ja-JP" altLang="en-US" sz="1400" dirty="0">
                <a:solidFill>
                  <a:schemeClr val="tx1"/>
                </a:solidFill>
              </a:rPr>
              <a:t>○○試験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期間：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～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・　被験者数：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主要評価項目：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副次評価項目：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72132" y="1928802"/>
            <a:ext cx="2214578" cy="245600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・　試験名：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試験デザイン：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○群○○試験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71472" y="1714488"/>
            <a:ext cx="1643074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/>
                </a:solidFill>
              </a:rPr>
              <a:t>臨床研究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214678" y="1643050"/>
            <a:ext cx="1643074" cy="500066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6600"/>
                </a:solidFill>
              </a:rPr>
              <a:t>先進医療</a:t>
            </a:r>
            <a:endParaRPr kumimoji="1" lang="ja-JP" altLang="en-US" b="1" dirty="0">
              <a:solidFill>
                <a:srgbClr val="FF6600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857884" y="1643050"/>
            <a:ext cx="1643074" cy="50006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2"/>
                </a:solidFill>
              </a:rPr>
              <a:t>治</a:t>
            </a:r>
            <a:r>
              <a:rPr lang="ja-JP" altLang="en-US" b="1" dirty="0">
                <a:solidFill>
                  <a:schemeClr val="tx2"/>
                </a:solidFill>
              </a:rPr>
              <a:t>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429652" y="1643051"/>
            <a:ext cx="500066" cy="2741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2"/>
                </a:solidFill>
              </a:rPr>
              <a:t>薬事承認申請</a:t>
            </a:r>
            <a:endParaRPr kumimoji="1" lang="en-US" altLang="ja-JP" sz="2000" b="1" dirty="0" smtClean="0">
              <a:solidFill>
                <a:schemeClr val="tx2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7698026" y="2714309"/>
            <a:ext cx="642942" cy="864096"/>
          </a:xfrm>
          <a:prstGeom prst="rightArrow">
            <a:avLst>
              <a:gd name="adj1" fmla="val 404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4"/>
          <p:cNvSpPr txBox="1">
            <a:spLocks noChangeArrowheads="1"/>
          </p:cNvSpPr>
          <p:nvPr/>
        </p:nvSpPr>
        <p:spPr bwMode="auto">
          <a:xfrm>
            <a:off x="179512" y="571892"/>
            <a:ext cx="59554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先進医療技術名：○○○○</a:t>
            </a:r>
            <a:endParaRPr lang="en-US" altLang="ja-JP" u="sng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試験薬または試験機器：</a:t>
            </a:r>
            <a:r>
              <a:rPr lang="ja-JP" altLang="en-US" u="sng" dirty="0" smtClean="0">
                <a:latin typeface="HG丸ｺﾞｼｯｸM-PRO" pitchFamily="50" charset="-128"/>
                <a:ea typeface="HG丸ｺﾞｼｯｸM-PRO" pitchFamily="50" charset="-128"/>
              </a:rPr>
              <a:t>○○○○（製品名：○○○○）</a:t>
            </a:r>
            <a:endParaRPr lang="en-US" altLang="ja-JP" u="sng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先進医療での適応症：</a:t>
            </a:r>
            <a:r>
              <a:rPr lang="ja-JP" altLang="en-US" u="sng" dirty="0" smtClean="0">
                <a:latin typeface="HG丸ｺﾞｼｯｸM-PRO" pitchFamily="50" charset="-128"/>
                <a:ea typeface="HG丸ｺﾞｼｯｸM-PRO" pitchFamily="50" charset="-128"/>
              </a:rPr>
              <a:t>○○○○○○○○</a:t>
            </a:r>
            <a:endParaRPr lang="ja-JP" altLang="en-US" u="sng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テキスト ボックス 4"/>
          <p:cNvSpPr txBox="1">
            <a:spLocks noChangeArrowheads="1"/>
          </p:cNvSpPr>
          <p:nvPr/>
        </p:nvSpPr>
        <p:spPr bwMode="auto">
          <a:xfrm>
            <a:off x="179512" y="4477270"/>
            <a:ext cx="3600400" cy="17697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当該先進医療に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おける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選択基準：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除外基準：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予想される有害事象：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926426" y="4455091"/>
            <a:ext cx="5003291" cy="1208347"/>
          </a:xfrm>
          <a:prstGeom prst="roundRect">
            <a:avLst>
              <a:gd name="adj" fmla="val 11181"/>
            </a:avLst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u="sng" dirty="0" smtClean="0"/>
              <a:t>海外での現状</a:t>
            </a:r>
            <a:endParaRPr kumimoji="1" lang="en-US" altLang="ja-JP" sz="1100" b="1" u="sng" dirty="0" smtClean="0"/>
          </a:p>
          <a:p>
            <a:r>
              <a:rPr kumimoji="1" lang="ja-JP" altLang="en-US" sz="1100" dirty="0" smtClean="0"/>
              <a:t>薬事承認</a:t>
            </a:r>
            <a:r>
              <a:rPr lang="ja-JP" altLang="en-US" sz="1100" dirty="0" smtClean="0"/>
              <a:t>：</a:t>
            </a:r>
            <a:r>
              <a:rPr lang="ja-JP" altLang="en-US" sz="1100" dirty="0"/>
              <a:t>米国（有・無）、英国（有・無）、フランス（有・無）、ドイツ（有・無）、</a:t>
            </a:r>
            <a:endParaRPr lang="en-US" altLang="ja-JP" sz="1100" dirty="0"/>
          </a:p>
          <a:p>
            <a:r>
              <a:rPr lang="ja-JP" altLang="en-US" sz="1100" dirty="0"/>
              <a:t>　　　カナダ（有・無）、オーストラリア（有・無）、その他（有・無　有ならば</a:t>
            </a:r>
            <a:r>
              <a:rPr lang="ja-JP" altLang="en-US" sz="1100"/>
              <a:t>国名</a:t>
            </a:r>
            <a:r>
              <a:rPr lang="ja-JP" altLang="en-US" sz="1100" smtClean="0"/>
              <a:t>：　）</a:t>
            </a:r>
            <a:endParaRPr lang="en-US" altLang="ja-JP" sz="1100" dirty="0" smtClean="0"/>
          </a:p>
          <a:p>
            <a:r>
              <a:rPr lang="ja-JP" altLang="en-US" sz="1100" dirty="0" smtClean="0"/>
              <a:t>ガイドライン</a:t>
            </a:r>
            <a:r>
              <a:rPr lang="ja-JP" altLang="en-US" sz="1100" dirty="0" smtClean="0"/>
              <a:t>記載</a:t>
            </a:r>
            <a:r>
              <a:rPr kumimoji="1" lang="ja-JP" altLang="en-US" sz="1100" dirty="0" smtClean="0"/>
              <a:t>：（有・無）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　　→有りならば概要：　</a:t>
            </a:r>
            <a:endParaRPr lang="en-US" altLang="ja-JP" sz="1100" dirty="0" smtClean="0"/>
          </a:p>
          <a:p>
            <a:r>
              <a:rPr lang="ja-JP" altLang="en-US" sz="1100" dirty="0" smtClean="0"/>
              <a:t>進行中の臨床試験</a:t>
            </a:r>
            <a:r>
              <a:rPr lang="ja-JP" altLang="en-US" sz="1100" dirty="0" smtClean="0">
                <a:sym typeface="Wingdings" pitchFamily="2" charset="2"/>
              </a:rPr>
              <a:t>（有・無）</a:t>
            </a:r>
            <a:endParaRPr lang="en-US" altLang="ja-JP" sz="1100" dirty="0" smtClean="0">
              <a:sym typeface="Wingdings" pitchFamily="2" charset="2"/>
            </a:endParaRPr>
          </a:p>
          <a:p>
            <a:r>
              <a:rPr lang="ja-JP" altLang="en-US" sz="1100" dirty="0" smtClean="0"/>
              <a:t>　　→有りならば概要：　　　　　　　</a:t>
            </a:r>
            <a:endParaRPr kumimoji="1" lang="en-US" altLang="ja-JP" sz="1100" dirty="0" smtClean="0"/>
          </a:p>
        </p:txBody>
      </p:sp>
      <p:sp>
        <p:nvSpPr>
          <p:cNvPr id="16" name="角丸四角形 15"/>
          <p:cNvSpPr/>
          <p:nvPr/>
        </p:nvSpPr>
        <p:spPr>
          <a:xfrm>
            <a:off x="3926425" y="5733724"/>
            <a:ext cx="5003291" cy="991855"/>
          </a:xfrm>
          <a:prstGeom prst="roundRect">
            <a:avLst>
              <a:gd name="adj" fmla="val 11181"/>
            </a:avLst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u="sng" dirty="0" smtClean="0"/>
              <a:t>本邦での現状</a:t>
            </a:r>
            <a:endParaRPr kumimoji="1" lang="en-US" altLang="ja-JP" sz="1100" b="1" u="sng" dirty="0" smtClean="0"/>
          </a:p>
          <a:p>
            <a:r>
              <a:rPr lang="ja-JP" altLang="en-US" sz="1100" dirty="0" smtClean="0"/>
              <a:t>ガイドライン記載</a:t>
            </a:r>
            <a:r>
              <a:rPr kumimoji="1" lang="ja-JP" altLang="en-US" sz="1100" dirty="0" smtClean="0"/>
              <a:t>：（有・無）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　　→有りならば概要：　</a:t>
            </a:r>
            <a:endParaRPr lang="en-US" altLang="ja-JP" sz="1100" dirty="0" smtClean="0"/>
          </a:p>
          <a:p>
            <a:r>
              <a:rPr lang="ja-JP" altLang="en-US" sz="1100" dirty="0" smtClean="0"/>
              <a:t>進行中の臨床試験</a:t>
            </a:r>
            <a:r>
              <a:rPr lang="ja-JP" altLang="en-US" sz="1100" dirty="0" smtClean="0">
                <a:sym typeface="Wingdings" pitchFamily="2" charset="2"/>
              </a:rPr>
              <a:t>（有・無）</a:t>
            </a:r>
            <a:endParaRPr lang="en-US" altLang="ja-JP" sz="1100" dirty="0" smtClean="0">
              <a:sym typeface="Wingdings" pitchFamily="2" charset="2"/>
            </a:endParaRPr>
          </a:p>
          <a:p>
            <a:r>
              <a:rPr lang="ja-JP" altLang="en-US" sz="1100" dirty="0" smtClean="0"/>
              <a:t>　　→有りならば概要：　　　　　　　</a:t>
            </a:r>
            <a:endParaRPr kumimoji="1" lang="en-US" altLang="ja-JP" sz="1100" dirty="0" smtClean="0"/>
          </a:p>
        </p:txBody>
      </p:sp>
      <p:sp>
        <p:nvSpPr>
          <p:cNvPr id="20" name="右矢印 19"/>
          <p:cNvSpPr/>
          <p:nvPr/>
        </p:nvSpPr>
        <p:spPr>
          <a:xfrm>
            <a:off x="5053776" y="2714309"/>
            <a:ext cx="642942" cy="864096"/>
          </a:xfrm>
          <a:prstGeom prst="rightArrow">
            <a:avLst>
              <a:gd name="adj1" fmla="val 404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2358941" y="2714309"/>
            <a:ext cx="642942" cy="864096"/>
          </a:xfrm>
          <a:prstGeom prst="rightArrow">
            <a:avLst>
              <a:gd name="adj1" fmla="val 404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</TotalTime>
  <Words>318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7</cp:revision>
  <dcterms:created xsi:type="dcterms:W3CDTF">2018-07-17T02:39:58Z</dcterms:created>
  <dcterms:modified xsi:type="dcterms:W3CDTF">2022-11-24T08:18:26Z</dcterms:modified>
</cp:coreProperties>
</file>